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0" d="100"/>
          <a:sy n="80" d="100"/>
        </p:scale>
        <p:origin x="-192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February 21,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C3AA4-67BE-44F7-809A-3582401494AF}" type="datetime4">
              <a:rPr lang="en-US" smtClean="0"/>
              <a:pPr/>
              <a:t>February 21,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172EEB-1769-4776-AD69-E7C1260563EB}" type="datetime4">
              <a:rPr lang="en-US" smtClean="0"/>
              <a:pPr/>
              <a:t>February 21,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7BB8AF-C16A-4836-A92D-61834B5F0BA5}" type="datetime4">
              <a:rPr lang="en-US" smtClean="0"/>
              <a:pPr/>
              <a:t>February 21,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February 21,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3A18F4-33C3-445B-924C-31108C51719C}" type="datetime4">
              <a:rPr lang="en-US" smtClean="0"/>
              <a:pPr/>
              <a:t>February 21, 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F7543A-E259-478F-9E0D-57BA40E442B7}" type="datetime4">
              <a:rPr lang="en-US" smtClean="0"/>
              <a:pPr/>
              <a:t>February 21, 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FB012D-77A1-44B0-BB26-329BA1EE55C9}" type="datetime4">
              <a:rPr lang="en-US" smtClean="0"/>
              <a:pPr/>
              <a:t>February 21, 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February 21, 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February 21, 2012</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Drag picture to placeholder or click icon to add</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416D63-31BF-4B94-B6C5-E20B2C63F515}" type="datetime4">
              <a:rPr lang="en-US" smtClean="0"/>
              <a:pPr/>
              <a:t>February 21, 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2B1B13E-D5AF-485E-81A1-82A140076526}" type="datetime4">
              <a:rPr lang="en-US" smtClean="0"/>
              <a:pPr/>
              <a:t>February 21, 2012</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Comparing &amp; contrasting in writing</a:t>
            </a:r>
            <a:endParaRPr lang="en-US" dirty="0"/>
          </a:p>
        </p:txBody>
      </p:sp>
      <p:sp>
        <p:nvSpPr>
          <p:cNvPr id="3" name="Subtitle 2"/>
          <p:cNvSpPr>
            <a:spLocks noGrp="1"/>
          </p:cNvSpPr>
          <p:nvPr>
            <p:ph type="subTitle" idx="1"/>
          </p:nvPr>
        </p:nvSpPr>
        <p:spPr>
          <a:xfrm rot="19140000">
            <a:off x="1679150" y="2296368"/>
            <a:ext cx="6511131" cy="1752526"/>
          </a:xfrm>
        </p:spPr>
        <p:txBody>
          <a:bodyPr>
            <a:normAutofit/>
          </a:bodyPr>
          <a:lstStyle/>
          <a:p>
            <a:r>
              <a:rPr lang="en-US" dirty="0" smtClean="0"/>
              <a:t>A crash course</a:t>
            </a:r>
          </a:p>
          <a:p>
            <a:endParaRPr lang="en-US" dirty="0"/>
          </a:p>
          <a:p>
            <a:r>
              <a:rPr lang="en-US" dirty="0" smtClean="0"/>
              <a:t>February 22, 2012</a:t>
            </a:r>
            <a:endParaRPr lang="en-US" dirty="0"/>
          </a:p>
        </p:txBody>
      </p:sp>
    </p:spTree>
    <p:extLst>
      <p:ext uri="{BB962C8B-B14F-4D97-AF65-F5344CB8AC3E}">
        <p14:creationId xmlns:p14="http://schemas.microsoft.com/office/powerpoint/2010/main" val="158861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compare &amp; contrast?</a:t>
            </a:r>
            <a:endParaRPr lang="en-US" dirty="0"/>
          </a:p>
        </p:txBody>
      </p:sp>
      <p:sp>
        <p:nvSpPr>
          <p:cNvPr id="3" name="Content Placeholder 2"/>
          <p:cNvSpPr>
            <a:spLocks noGrp="1"/>
          </p:cNvSpPr>
          <p:nvPr>
            <p:ph idx="1"/>
          </p:nvPr>
        </p:nvSpPr>
        <p:spPr/>
        <p:txBody>
          <a:bodyPr/>
          <a:lstStyle/>
          <a:p>
            <a:r>
              <a:rPr lang="en-US" dirty="0" smtClean="0"/>
              <a:t>The writing strategy of comparing like things and contrasting differing ones is all around us. Comparing and contrasting can weigh several options, give us multiple perspectives on some sort of decision we have to make, and help us make meaningful connections between two things.</a:t>
            </a:r>
          </a:p>
          <a:p>
            <a:endParaRPr lang="en-US" dirty="0"/>
          </a:p>
          <a:p>
            <a:r>
              <a:rPr lang="en-US" sz="1800" dirty="0" smtClean="0"/>
              <a:t>On your worksheet, list 2 situations in which you’ve either SEEN or actually USED a compare/contrast strategy.</a:t>
            </a:r>
          </a:p>
          <a:p>
            <a:endParaRPr lang="en-US" sz="1800" dirty="0"/>
          </a:p>
          <a:p>
            <a:r>
              <a:rPr lang="en-US" sz="1800" dirty="0" smtClean="0"/>
              <a:t>	In each of these situations, why was using compare/contrast important?</a:t>
            </a:r>
            <a:endParaRPr lang="en-US" sz="1800" dirty="0"/>
          </a:p>
        </p:txBody>
      </p:sp>
    </p:spTree>
    <p:extLst>
      <p:ext uri="{BB962C8B-B14F-4D97-AF65-F5344CB8AC3E}">
        <p14:creationId xmlns:p14="http://schemas.microsoft.com/office/powerpoint/2010/main" val="793758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compare &amp; contrast in writing - 3 ways</a:t>
            </a:r>
            <a:endParaRPr lang="en-US" dirty="0"/>
          </a:p>
        </p:txBody>
      </p:sp>
      <p:sp>
        <p:nvSpPr>
          <p:cNvPr id="3" name="Content Placeholder 2"/>
          <p:cNvSpPr>
            <a:spLocks noGrp="1"/>
          </p:cNvSpPr>
          <p:nvPr>
            <p:ph idx="1"/>
          </p:nvPr>
        </p:nvSpPr>
        <p:spPr/>
        <p:txBody>
          <a:bodyPr/>
          <a:lstStyle/>
          <a:p>
            <a:pPr marL="0" indent="0"/>
            <a:r>
              <a:rPr lang="en-US" dirty="0" smtClean="0"/>
              <a:t>Comparing &amp; contrasting is extremely important in good, developed writing. Unfortunately, it’s also extremely difficult to keep your writing ORGANIZED when you do it. (And I’m not just talking to high-</a:t>
            </a:r>
            <a:r>
              <a:rPr lang="en-US" dirty="0" err="1" smtClean="0"/>
              <a:t>schoolers</a:t>
            </a:r>
            <a:r>
              <a:rPr lang="en-US" dirty="0" smtClean="0"/>
              <a:t> when I say that – lots of college students I know have difficulty with it, too!)</a:t>
            </a:r>
          </a:p>
          <a:p>
            <a:pPr marL="0" indent="0"/>
            <a:endParaRPr lang="en-US" dirty="0" smtClean="0"/>
          </a:p>
          <a:p>
            <a:pPr marL="0" indent="0"/>
            <a:r>
              <a:rPr lang="en-US" dirty="0" smtClean="0"/>
              <a:t>Let’s look at 3 ways we can structure a piece of writing that uses compare &amp; contrast. </a:t>
            </a:r>
          </a:p>
          <a:p>
            <a:pPr marL="0" indent="0"/>
            <a:endParaRPr lang="en-US" dirty="0"/>
          </a:p>
          <a:p>
            <a:pPr marL="285750" indent="-285750">
              <a:buFont typeface="Arial"/>
              <a:buChar char="•"/>
            </a:pPr>
            <a:r>
              <a:rPr lang="en-US" dirty="0" smtClean="0"/>
              <a:t>Whole-to-Whole (block)</a:t>
            </a:r>
          </a:p>
          <a:p>
            <a:pPr marL="285750" indent="-285750">
              <a:buFont typeface="Arial"/>
              <a:buChar char="•"/>
            </a:pPr>
            <a:r>
              <a:rPr lang="en-US" dirty="0" smtClean="0"/>
              <a:t>Similarities-to-Differences</a:t>
            </a:r>
          </a:p>
          <a:p>
            <a:pPr marL="285750" indent="-285750">
              <a:buFont typeface="Arial"/>
              <a:buChar char="•"/>
            </a:pPr>
            <a:r>
              <a:rPr lang="en-US" dirty="0" smtClean="0"/>
              <a:t>Point-by-Point</a:t>
            </a:r>
          </a:p>
          <a:p>
            <a:pPr marL="285750" indent="-285750">
              <a:buFont typeface="Arial"/>
              <a:buChar char="•"/>
            </a:pPr>
            <a:endParaRPr lang="en-US" dirty="0"/>
          </a:p>
        </p:txBody>
      </p:sp>
    </p:spTree>
    <p:extLst>
      <p:ext uri="{BB962C8B-B14F-4D97-AF65-F5344CB8AC3E}">
        <p14:creationId xmlns:p14="http://schemas.microsoft.com/office/powerpoint/2010/main" val="4123628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urier New"/>
                <a:cs typeface="Courier New"/>
              </a:rPr>
              <a:t>Option 1: whole-to-whole (block)</a:t>
            </a:r>
            <a:endParaRPr lang="en-US" dirty="0">
              <a:latin typeface="Courier New"/>
              <a:cs typeface="Courier New"/>
            </a:endParaRPr>
          </a:p>
        </p:txBody>
      </p:sp>
      <p:sp>
        <p:nvSpPr>
          <p:cNvPr id="3" name="Content Placeholder 2"/>
          <p:cNvSpPr>
            <a:spLocks noGrp="1"/>
          </p:cNvSpPr>
          <p:nvPr>
            <p:ph idx="1"/>
          </p:nvPr>
        </p:nvSpPr>
        <p:spPr/>
        <p:txBody>
          <a:bodyPr/>
          <a:lstStyle/>
          <a:p>
            <a:pPr marL="0" indent="0"/>
            <a:r>
              <a:rPr lang="en-US" sz="1800" dirty="0"/>
              <a:t>In this structure, you say everything about one </a:t>
            </a:r>
            <a:r>
              <a:rPr lang="en-US" sz="1800" dirty="0" smtClean="0"/>
              <a:t>item, </a:t>
            </a:r>
            <a:r>
              <a:rPr lang="en-US" sz="1800" i="1" dirty="0" smtClean="0"/>
              <a:t>and </a:t>
            </a:r>
            <a:r>
              <a:rPr lang="en-US" sz="1800" i="1" dirty="0"/>
              <a:t>then </a:t>
            </a:r>
            <a:r>
              <a:rPr lang="en-US" sz="1800" dirty="0"/>
              <a:t>everything about the other. </a:t>
            </a:r>
            <a:endParaRPr lang="en-US" sz="1800" dirty="0" smtClean="0"/>
          </a:p>
          <a:p>
            <a:pPr marL="0" indent="0"/>
            <a:endParaRPr lang="en-US" dirty="0" smtClean="0"/>
          </a:p>
          <a:p>
            <a:pPr marL="285750" indent="-285750">
              <a:buFont typeface="Arial"/>
              <a:buChar char="•"/>
            </a:pPr>
            <a:r>
              <a:rPr lang="en-US" dirty="0" smtClean="0"/>
              <a:t>For </a:t>
            </a:r>
            <a:r>
              <a:rPr lang="en-US" dirty="0"/>
              <a:t>instance, say everything about the characters, setting, and plot for the</a:t>
            </a:r>
            <a:r>
              <a:rPr lang="en-US" i="1" dirty="0"/>
              <a:t> book </a:t>
            </a:r>
            <a:r>
              <a:rPr lang="en-US" dirty="0"/>
              <a:t>then everything about the characters, setting, and plot for the </a:t>
            </a:r>
            <a:r>
              <a:rPr lang="en-US" i="1" dirty="0"/>
              <a:t>movie</a:t>
            </a:r>
            <a:r>
              <a:rPr lang="en-US" i="1" dirty="0" smtClean="0"/>
              <a:t>.</a:t>
            </a:r>
          </a:p>
          <a:p>
            <a:pPr marL="285750" indent="-285750">
              <a:buFont typeface="Arial"/>
              <a:buChar char="•"/>
            </a:pPr>
            <a:r>
              <a:rPr lang="en-US" dirty="0"/>
              <a:t>The points in each of the sections should be the same and they should be explained in the same order (for instance, you might discuss character, setting, and plot for both, and in that order for both)</a:t>
            </a:r>
            <a:r>
              <a:rPr lang="en-US" dirty="0" smtClean="0"/>
              <a:t>.</a:t>
            </a:r>
          </a:p>
          <a:p>
            <a:pPr marL="0" indent="0"/>
            <a:endParaRPr lang="en-US" dirty="0"/>
          </a:p>
          <a:p>
            <a:pPr marL="0" indent="0"/>
            <a:endParaRPr lang="en-US" dirty="0"/>
          </a:p>
        </p:txBody>
      </p:sp>
    </p:spTree>
    <p:extLst>
      <p:ext uri="{BB962C8B-B14F-4D97-AF65-F5344CB8AC3E}">
        <p14:creationId xmlns:p14="http://schemas.microsoft.com/office/powerpoint/2010/main" val="20766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arker Felt"/>
                <a:cs typeface="Marker Felt"/>
              </a:rPr>
              <a:t>OPTION 2: SIMILARITIES-TO-DIFFERENCES </a:t>
            </a:r>
            <a:endParaRPr lang="en-US" dirty="0">
              <a:latin typeface="Marker Felt"/>
              <a:cs typeface="Marker Felt"/>
            </a:endParaRPr>
          </a:p>
        </p:txBody>
      </p:sp>
      <p:sp>
        <p:nvSpPr>
          <p:cNvPr id="3" name="Content Placeholder 2"/>
          <p:cNvSpPr>
            <a:spLocks noGrp="1"/>
          </p:cNvSpPr>
          <p:nvPr>
            <p:ph idx="1"/>
          </p:nvPr>
        </p:nvSpPr>
        <p:spPr/>
        <p:txBody>
          <a:bodyPr/>
          <a:lstStyle/>
          <a:p>
            <a:r>
              <a:rPr lang="en-US" sz="1800" dirty="0"/>
              <a:t>In this structure, you explain all the </a:t>
            </a:r>
            <a:r>
              <a:rPr lang="en-US" sz="1800" i="1" dirty="0"/>
              <a:t>similarities</a:t>
            </a:r>
            <a:r>
              <a:rPr lang="en-US" sz="1800" dirty="0"/>
              <a:t> about the items being compared and then you explain all the </a:t>
            </a:r>
            <a:r>
              <a:rPr lang="en-US" sz="1800" i="1" dirty="0"/>
              <a:t>differences. </a:t>
            </a:r>
            <a:endParaRPr lang="en-US" sz="1800" i="1" dirty="0" smtClean="0"/>
          </a:p>
          <a:p>
            <a:endParaRPr lang="en-US" i="1" dirty="0"/>
          </a:p>
          <a:p>
            <a:pPr>
              <a:buFont typeface="Arial"/>
              <a:buChar char="•"/>
            </a:pPr>
            <a:r>
              <a:rPr lang="en-US" dirty="0"/>
              <a:t>For instance, you might explain that the characters and plot were similar in both the book and movie in the one section. </a:t>
            </a:r>
          </a:p>
          <a:p>
            <a:pPr>
              <a:buFont typeface="Arial"/>
              <a:buChar char="•"/>
            </a:pPr>
            <a:r>
              <a:rPr lang="en-US" dirty="0"/>
              <a:t>In the next section, you could explain that the settings were different. The book took place during the summer while the movie took place during the winter</a:t>
            </a:r>
            <a:r>
              <a:rPr lang="en-US" dirty="0" smtClean="0"/>
              <a:t>.</a:t>
            </a:r>
          </a:p>
          <a:p>
            <a:pPr marL="0" indent="0"/>
            <a:endParaRPr lang="en-US" dirty="0"/>
          </a:p>
        </p:txBody>
      </p:sp>
    </p:spTree>
    <p:extLst>
      <p:ext uri="{BB962C8B-B14F-4D97-AF65-F5344CB8AC3E}">
        <p14:creationId xmlns:p14="http://schemas.microsoft.com/office/powerpoint/2010/main" val="4087498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erculanum"/>
                <a:cs typeface="Herculanum"/>
              </a:rPr>
              <a:t>OPTION 3: POINT-BY-POINT</a:t>
            </a:r>
            <a:endParaRPr lang="en-US" dirty="0">
              <a:latin typeface="Herculanum"/>
              <a:cs typeface="Herculanum"/>
            </a:endParaRPr>
          </a:p>
        </p:txBody>
      </p:sp>
      <p:sp>
        <p:nvSpPr>
          <p:cNvPr id="3" name="Content Placeholder 2"/>
          <p:cNvSpPr>
            <a:spLocks noGrp="1"/>
          </p:cNvSpPr>
          <p:nvPr>
            <p:ph idx="1"/>
          </p:nvPr>
        </p:nvSpPr>
        <p:spPr/>
        <p:txBody>
          <a:bodyPr/>
          <a:lstStyle/>
          <a:p>
            <a:r>
              <a:rPr lang="en-US" sz="1800" dirty="0"/>
              <a:t>In this structure, you explain </a:t>
            </a:r>
            <a:r>
              <a:rPr lang="en-US" sz="1800" i="1" dirty="0"/>
              <a:t>one point </a:t>
            </a:r>
            <a:r>
              <a:rPr lang="en-US" sz="1800" dirty="0"/>
              <a:t>of comparison before moving to the next point. </a:t>
            </a:r>
            <a:endParaRPr lang="en-US" sz="1800" dirty="0" smtClean="0"/>
          </a:p>
          <a:p>
            <a:endParaRPr lang="en-US" dirty="0"/>
          </a:p>
          <a:p>
            <a:pPr>
              <a:buFont typeface="Arial"/>
              <a:buChar char="•"/>
            </a:pPr>
            <a:r>
              <a:rPr lang="en-US" dirty="0"/>
              <a:t>For instance, you would write about the characters in the book and movie in one section; then you would write about the setting in the book and movie in the next section</a:t>
            </a:r>
            <a:r>
              <a:rPr lang="en-US" dirty="0" smtClean="0"/>
              <a:t>.</a:t>
            </a:r>
          </a:p>
          <a:p>
            <a:pPr>
              <a:buFont typeface="Arial"/>
              <a:buChar char="•"/>
            </a:pPr>
            <a:r>
              <a:rPr lang="en-US" dirty="0"/>
              <a:t>For consistency, begin with the same item in each section of your point-by-point paper. For instance, for each point that you discuss, explain the information about the book first and then about the movie</a:t>
            </a:r>
            <a:r>
              <a:rPr lang="en-US" dirty="0" smtClean="0"/>
              <a:t>.</a:t>
            </a:r>
          </a:p>
        </p:txBody>
      </p:sp>
    </p:spTree>
    <p:extLst>
      <p:ext uri="{BB962C8B-B14F-4D97-AF65-F5344CB8AC3E}">
        <p14:creationId xmlns:p14="http://schemas.microsoft.com/office/powerpoint/2010/main" val="1238865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Okaaaayyy</a:t>
            </a:r>
            <a:r>
              <a:rPr lang="en-US" dirty="0" smtClean="0"/>
              <a:t>… so how do we use all this?</a:t>
            </a:r>
            <a:endParaRPr lang="en-US" dirty="0"/>
          </a:p>
        </p:txBody>
      </p:sp>
      <p:sp>
        <p:nvSpPr>
          <p:cNvPr id="3" name="Content Placeholder 2"/>
          <p:cNvSpPr>
            <a:spLocks noGrp="1"/>
          </p:cNvSpPr>
          <p:nvPr>
            <p:ph idx="1"/>
          </p:nvPr>
        </p:nvSpPr>
        <p:spPr/>
        <p:txBody>
          <a:bodyPr/>
          <a:lstStyle/>
          <a:p>
            <a:r>
              <a:rPr lang="en-US" dirty="0" smtClean="0"/>
              <a:t>Let’s take a look at some examples of your Romeo &amp; Juliet character comparison paragraphs.</a:t>
            </a:r>
          </a:p>
          <a:p>
            <a:endParaRPr lang="en-US" dirty="0"/>
          </a:p>
          <a:p>
            <a:r>
              <a:rPr lang="en-US" dirty="0" smtClean="0"/>
              <a:t>For each paragraph, jot down some notes on your worksheet. </a:t>
            </a:r>
          </a:p>
          <a:p>
            <a:pPr lvl="2">
              <a:buFont typeface="Arial"/>
              <a:buChar char="•"/>
            </a:pPr>
            <a:r>
              <a:rPr lang="en-US" dirty="0" smtClean="0"/>
              <a:t>What makes this piece of writing </a:t>
            </a:r>
            <a:r>
              <a:rPr lang="en-US" i="1" dirty="0" smtClean="0"/>
              <a:t>clear?</a:t>
            </a:r>
          </a:p>
          <a:p>
            <a:pPr lvl="2">
              <a:buFont typeface="Arial"/>
              <a:buChar char="•"/>
            </a:pPr>
            <a:r>
              <a:rPr lang="en-US" dirty="0" smtClean="0"/>
              <a:t>How do you see the author organizing his/her main points?</a:t>
            </a:r>
          </a:p>
        </p:txBody>
      </p:sp>
    </p:spTree>
    <p:extLst>
      <p:ext uri="{BB962C8B-B14F-4D97-AF65-F5344CB8AC3E}">
        <p14:creationId xmlns:p14="http://schemas.microsoft.com/office/powerpoint/2010/main" val="2203179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Awesome student sample #1</a:t>
            </a:r>
            <a:endParaRPr lang="en-US" dirty="0"/>
          </a:p>
        </p:txBody>
      </p:sp>
      <p:sp>
        <p:nvSpPr>
          <p:cNvPr id="3" name="Content Placeholder 2"/>
          <p:cNvSpPr>
            <a:spLocks noGrp="1"/>
          </p:cNvSpPr>
          <p:nvPr>
            <p:ph idx="1"/>
          </p:nvPr>
        </p:nvSpPr>
        <p:spPr>
          <a:xfrm>
            <a:off x="142875" y="1100627"/>
            <a:ext cx="8699500" cy="4979497"/>
          </a:xfrm>
        </p:spPr>
        <p:txBody>
          <a:bodyPr>
            <a:normAutofit/>
          </a:bodyPr>
          <a:lstStyle/>
          <a:p>
            <a:r>
              <a:rPr lang="en-US" dirty="0" smtClean="0"/>
              <a:t>		Romeo and Juliet have changed throughout Act I and Act II. Juliet has changed from a passive, obedient daughter to an independent, </a:t>
            </a:r>
            <a:r>
              <a:rPr lang="en-US" dirty="0" err="1" smtClean="0"/>
              <a:t>lovestruck</a:t>
            </a:r>
            <a:r>
              <a:rPr lang="en-US" dirty="0" smtClean="0"/>
              <a:t> teenager. At the end of Act I, Juliet is very resilient to the fact that Romeo wants to kiss her. Instead of kissing, she asks him to pray instead. But when Romeo mysteriously shows up in her back yard, she is very </a:t>
            </a:r>
            <a:r>
              <a:rPr lang="en-US" dirty="0" err="1" smtClean="0"/>
              <a:t>lovestruck</a:t>
            </a:r>
            <a:r>
              <a:rPr lang="en-US" dirty="0" smtClean="0"/>
              <a:t> and clingy. I see this because she can’t let him go away. This also tells me she’s independent because she now doesn’t care what her parents will do. Romeo goes from a depressed character to a very aggressive, also </a:t>
            </a:r>
            <a:r>
              <a:rPr lang="en-US" dirty="0" err="1" smtClean="0"/>
              <a:t>lovestruck</a:t>
            </a:r>
            <a:r>
              <a:rPr lang="en-US" dirty="0" smtClean="0"/>
              <a:t> character. When Romeo is going to the party he is very depressed about his breakup with Rosaline. He almost refuses to go because of his sorrow. He didn’t want anyone but her. I know he is depressed because of his restraint to go to the party and see other girls. But later in Act II he tells Juliet he loves her on her balcony. This shows me he’s in love. I saw much change in both these main characters.</a:t>
            </a:r>
          </a:p>
          <a:p>
            <a:endParaRPr lang="en-US" dirty="0" smtClean="0"/>
          </a:p>
          <a:p>
            <a:pPr lvl="2">
              <a:buFont typeface="Arial"/>
              <a:buChar char="•"/>
            </a:pPr>
            <a:r>
              <a:rPr lang="en-US" dirty="0"/>
              <a:t>What makes this piece of writing </a:t>
            </a:r>
            <a:r>
              <a:rPr lang="en-US" i="1" dirty="0"/>
              <a:t>clear</a:t>
            </a:r>
            <a:r>
              <a:rPr lang="en-US" i="1" dirty="0" smtClean="0"/>
              <a:t>?</a:t>
            </a:r>
            <a:endParaRPr lang="en-US" dirty="0" smtClean="0"/>
          </a:p>
          <a:p>
            <a:pPr lvl="2">
              <a:buFont typeface="Arial"/>
              <a:buChar char="•"/>
            </a:pPr>
            <a:r>
              <a:rPr lang="en-US" dirty="0" smtClean="0"/>
              <a:t>How is the author organizing his/her main points?</a:t>
            </a:r>
            <a:endParaRPr lang="en-US" dirty="0"/>
          </a:p>
        </p:txBody>
      </p:sp>
    </p:spTree>
    <p:extLst>
      <p:ext uri="{BB962C8B-B14F-4D97-AF65-F5344CB8AC3E}">
        <p14:creationId xmlns:p14="http://schemas.microsoft.com/office/powerpoint/2010/main" val="2311087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Awesome student sample #2</a:t>
            </a:r>
            <a:endParaRPr lang="en-US" dirty="0"/>
          </a:p>
        </p:txBody>
      </p:sp>
      <p:sp>
        <p:nvSpPr>
          <p:cNvPr id="3" name="Content Placeholder 2"/>
          <p:cNvSpPr>
            <a:spLocks noGrp="1"/>
          </p:cNvSpPr>
          <p:nvPr>
            <p:ph idx="1"/>
          </p:nvPr>
        </p:nvSpPr>
        <p:spPr>
          <a:xfrm>
            <a:off x="444499" y="1100628"/>
            <a:ext cx="8143875" cy="4360372"/>
          </a:xfrm>
        </p:spPr>
        <p:txBody>
          <a:bodyPr>
            <a:normAutofit/>
          </a:bodyPr>
          <a:lstStyle/>
          <a:p>
            <a:r>
              <a:rPr lang="en-US" dirty="0" smtClean="0"/>
              <a:t>		During </a:t>
            </a:r>
            <a:r>
              <a:rPr lang="en-US" i="1" dirty="0" smtClean="0"/>
              <a:t>Romeo and Juliet, </a:t>
            </a:r>
            <a:r>
              <a:rPr lang="en-US" dirty="0" smtClean="0"/>
              <a:t>from Act I through Act II Romeo and Juliet both change a lot as well as in the way they look at things. In Act I, Juliet is quite a shy girl who follows all the rules and only does what her parents say. Juliet mentions she is not looking for love and does not want to rush into anything too serious because she is young. Romeo is very passionate and aggressive at first sight of Juliet. He saw someone he was interested in and made moves very quickly. Now, at the end of Act II, Juliet is more in love than ever. Before, when her mother tried to set her up with Paris, she didn’t want to rush into things, but here she is about to marry a guy she’s known for two days. Romeo is still very passionate about Juliet and is no longer sad. He has forgotten all about his lost love in the beginning of Act I and Juliet is the only thing on his mind.</a:t>
            </a:r>
          </a:p>
          <a:p>
            <a:endParaRPr lang="en-US" dirty="0"/>
          </a:p>
          <a:p>
            <a:pPr lvl="2">
              <a:buFont typeface="Arial"/>
              <a:buChar char="•"/>
            </a:pPr>
            <a:r>
              <a:rPr lang="en-US" dirty="0" smtClean="0"/>
              <a:t>What makes this piece of writing </a:t>
            </a:r>
            <a:r>
              <a:rPr lang="en-US" i="1" dirty="0" smtClean="0"/>
              <a:t>clear?</a:t>
            </a:r>
            <a:endParaRPr lang="en-US" dirty="0" smtClean="0"/>
          </a:p>
          <a:p>
            <a:pPr lvl="2">
              <a:buFont typeface="Arial"/>
              <a:buChar char="•"/>
            </a:pPr>
            <a:r>
              <a:rPr lang="en-US" dirty="0" smtClean="0"/>
              <a:t>How is the author organizing his/her main points?</a:t>
            </a:r>
            <a:endParaRPr lang="en-US" dirty="0"/>
          </a:p>
          <a:p>
            <a:endParaRPr lang="en-US" dirty="0" smtClean="0"/>
          </a:p>
          <a:p>
            <a:endParaRPr lang="en-US" dirty="0"/>
          </a:p>
        </p:txBody>
      </p:sp>
    </p:spTree>
    <p:extLst>
      <p:ext uri="{BB962C8B-B14F-4D97-AF65-F5344CB8AC3E}">
        <p14:creationId xmlns:p14="http://schemas.microsoft.com/office/powerpoint/2010/main" val="36505629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151</TotalTime>
  <Words>546</Words>
  <Application>Microsoft Macintosh PowerPoint</Application>
  <PresentationFormat>On-screen Show (4:3)</PresentationFormat>
  <Paragraphs>49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Angles</vt:lpstr>
      <vt:lpstr>Comparing &amp; contrasting in writing</vt:lpstr>
      <vt:lpstr>Why compare &amp; contrast?</vt:lpstr>
      <vt:lpstr>compare &amp; contrast in writing - 3 ways</vt:lpstr>
      <vt:lpstr>Option 1: whole-to-whole (block)</vt:lpstr>
      <vt:lpstr>OPTION 2: SIMILARITIES-TO-DIFFERENCES </vt:lpstr>
      <vt:lpstr>OPTION 3: POINT-BY-POINT</vt:lpstr>
      <vt:lpstr>Okaaaayyy… so how do we use all this?</vt:lpstr>
      <vt:lpstr>Awesome student sample #1</vt:lpstr>
      <vt:lpstr>Awesome student sample #2</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Comparing and contrasting in writing</dc:title>
  <dc:creator>Diane Butler</dc:creator>
  <cp:lastModifiedBy>Diane Butler</cp:lastModifiedBy>
  <cp:revision>10</cp:revision>
  <dcterms:created xsi:type="dcterms:W3CDTF">2012-02-22T04:28:40Z</dcterms:created>
  <dcterms:modified xsi:type="dcterms:W3CDTF">2012-02-22T07:00:39Z</dcterms:modified>
</cp:coreProperties>
</file>